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3" r:id="rId2"/>
    <p:sldId id="257" r:id="rId3"/>
    <p:sldId id="264" r:id="rId4"/>
    <p:sldId id="271" r:id="rId5"/>
    <p:sldId id="265" r:id="rId6"/>
    <p:sldId id="267" r:id="rId7"/>
    <p:sldId id="268" r:id="rId8"/>
    <p:sldId id="259" r:id="rId9"/>
    <p:sldId id="262" r:id="rId10"/>
    <p:sldId id="260" r:id="rId11"/>
    <p:sldId id="261" r:id="rId12"/>
    <p:sldId id="272" r:id="rId13"/>
    <p:sldId id="269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8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7005B-D18F-411C-8AAD-987F7071266D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3B6F8-976B-40BF-8489-CF6632511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396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3B6F8-976B-40BF-8489-CF663251187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41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3B6F8-976B-40BF-8489-CF663251187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41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3B6F8-976B-40BF-8489-CF663251187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41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3B6F8-976B-40BF-8489-CF663251187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41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7D86-61B5-4179-B3E3-C7471369E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1" t="12977" r="72737" b="34638"/>
          <a:stretch/>
        </p:blipFill>
        <p:spPr>
          <a:xfrm>
            <a:off x="398645" y="136423"/>
            <a:ext cx="1277755" cy="108277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8" t="67963" r="3789" b="26648"/>
          <a:stretch/>
        </p:blipFill>
        <p:spPr>
          <a:xfrm>
            <a:off x="418699" y="1177630"/>
            <a:ext cx="8306603" cy="181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402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7D86-61B5-4179-B3E3-C7471369E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71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7D86-61B5-4179-B3E3-C7471369E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399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077200" cy="1143000"/>
          </a:xfrm>
        </p:spPr>
        <p:txBody>
          <a:bodyPr>
            <a:noAutofit/>
          </a:bodyPr>
          <a:lstStyle>
            <a:lvl1pPr algn="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7D86-61B5-4179-B3E3-C7471369E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8" t="67963" r="3789" b="26648"/>
          <a:stretch/>
        </p:blipFill>
        <p:spPr>
          <a:xfrm>
            <a:off x="418699" y="1177630"/>
            <a:ext cx="8306603" cy="18120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1" t="12977" r="72737" b="34638"/>
          <a:stretch/>
        </p:blipFill>
        <p:spPr>
          <a:xfrm>
            <a:off x="398645" y="136423"/>
            <a:ext cx="1277755" cy="108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20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7D86-61B5-4179-B3E3-C7471369E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8" t="67963" r="3789" b="26648"/>
          <a:stretch/>
        </p:blipFill>
        <p:spPr>
          <a:xfrm>
            <a:off x="418699" y="1177630"/>
            <a:ext cx="8306603" cy="18120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1" t="12977" r="72737" b="34638"/>
          <a:stretch/>
        </p:blipFill>
        <p:spPr>
          <a:xfrm>
            <a:off x="398645" y="136423"/>
            <a:ext cx="1277755" cy="108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03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4158" y="274638"/>
            <a:ext cx="7102642" cy="1143000"/>
          </a:xfrm>
        </p:spPr>
        <p:txBody>
          <a:bodyPr>
            <a:normAutofit/>
          </a:bodyPr>
          <a:lstStyle>
            <a:lvl1pPr algn="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7D86-61B5-4179-B3E3-C7471369E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8" t="67963" r="3789" b="26648"/>
          <a:stretch/>
        </p:blipFill>
        <p:spPr>
          <a:xfrm>
            <a:off x="418699" y="1177630"/>
            <a:ext cx="8306603" cy="18120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1" t="12977" r="72737" b="34638"/>
          <a:stretch/>
        </p:blipFill>
        <p:spPr>
          <a:xfrm>
            <a:off x="398645" y="136423"/>
            <a:ext cx="1277755" cy="108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142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7D86-61B5-4179-B3E3-C7471369E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109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7D86-61B5-4179-B3E3-C7471369E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160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7D86-61B5-4179-B3E3-C7471369E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942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7D86-61B5-4179-B3E3-C7471369E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330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7D86-61B5-4179-B3E3-C7471369E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46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67D86-61B5-4179-B3E3-C7471369E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Footer Placeholder 5"/>
          <p:cNvSpPr txBox="1">
            <a:spLocks/>
          </p:cNvSpPr>
          <p:nvPr userDrawn="1"/>
        </p:nvSpPr>
        <p:spPr>
          <a:xfrm>
            <a:off x="2933700" y="6401593"/>
            <a:ext cx="3276600" cy="3127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9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Integrity, Commitment, Advocacy, Respect, and Excellence</a:t>
            </a:r>
          </a:p>
          <a:p>
            <a:pPr>
              <a:defRPr/>
            </a:pPr>
            <a:r>
              <a:rPr lang="en-US" sz="9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</a:t>
            </a:r>
            <a:r>
              <a:rPr lang="en-US" sz="900" dirty="0" smtClean="0">
                <a:solidFill>
                  <a:srgbClr val="009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“We have a solution…”</a:t>
            </a:r>
          </a:p>
          <a:p>
            <a:pPr>
              <a:defRPr/>
            </a:pPr>
            <a:endParaRPr lang="en-US" sz="9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686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7D86-61B5-4179-B3E3-C7471369E97C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" y="1371600"/>
            <a:ext cx="9144000" cy="304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90500" y="230993"/>
            <a:ext cx="8763000" cy="16234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724400" y="4724400"/>
            <a:ext cx="38862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algn="l"/>
            <a:r>
              <a:rPr lang="en-US" sz="1400" dirty="0" smtClean="0"/>
              <a:t>Contracting Officer:     Terrie Bloom</a:t>
            </a:r>
          </a:p>
          <a:p>
            <a:pPr algn="l"/>
            <a:r>
              <a:rPr lang="en-US" sz="1400" dirty="0" smtClean="0"/>
              <a:t>Contract Specialist:      Josh Dean</a:t>
            </a:r>
          </a:p>
          <a:p>
            <a:pPr algn="l"/>
            <a:r>
              <a:rPr lang="en-US" sz="1400" dirty="0" smtClean="0"/>
              <a:t>Program Manager:      Sean Morgan</a:t>
            </a:r>
          </a:p>
          <a:p>
            <a:pPr algn="l"/>
            <a:endParaRPr lang="en-US" sz="1400" dirty="0" smtClean="0"/>
          </a:p>
          <a:p>
            <a:pPr algn="l"/>
            <a:r>
              <a:rPr lang="en-US" sz="1400" b="1" dirty="0" smtClean="0"/>
              <a:t>Strategic Acquisition Center, Frederick, MD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26593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Streamlining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Technical Proposal</a:t>
            </a:r>
          </a:p>
          <a:p>
            <a:pPr lvl="1"/>
            <a:r>
              <a:rPr lang="en-US" sz="2000" dirty="0" smtClean="0"/>
              <a:t>Offerors will be provided with a Technical Proposal Worksheet that MUST be utilized.</a:t>
            </a:r>
          </a:p>
          <a:p>
            <a:pPr lvl="1"/>
            <a:r>
              <a:rPr lang="en-US" sz="2000" dirty="0" smtClean="0"/>
              <a:t>Worksheet will include interview type questions. 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 separate Technical Proposal Worksheet will be provided for each service group.</a:t>
            </a:r>
          </a:p>
          <a:p>
            <a:pPr lvl="1"/>
            <a:r>
              <a:rPr lang="en-US" sz="2000" dirty="0" smtClean="0"/>
              <a:t>Offerors will address only the questions on the worksheet within the page limits specified.  Additional information will not be considered.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7D86-61B5-4179-B3E3-C7471369E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08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Streamlining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</p:spPr>
        <p:txBody>
          <a:bodyPr>
            <a:noAutofit/>
          </a:bodyPr>
          <a:lstStyle/>
          <a:p>
            <a:r>
              <a:rPr lang="en-US" b="1" dirty="0" smtClean="0"/>
              <a:t>Past Performance Proposal</a:t>
            </a:r>
          </a:p>
          <a:p>
            <a:pPr lvl="1"/>
            <a:r>
              <a:rPr lang="en-US" sz="2000" dirty="0" smtClean="0"/>
              <a:t>Offerors will be provided with a Past Performance Worksheet.</a:t>
            </a:r>
          </a:p>
          <a:p>
            <a:pPr lvl="1"/>
            <a:r>
              <a:rPr lang="en-US" sz="2000" dirty="0" smtClean="0"/>
              <a:t>The offeror will complete Section 1 – Reference Description.  </a:t>
            </a:r>
          </a:p>
          <a:p>
            <a:pPr lvl="1"/>
            <a:r>
              <a:rPr lang="en-US" sz="2000" dirty="0" smtClean="0"/>
              <a:t>After completing Section 1, the offeror shall send the worksheet to the Point of Contact (POC) for that reference to complete Section 2 – Performance Rating.</a:t>
            </a:r>
          </a:p>
          <a:p>
            <a:pPr lvl="1"/>
            <a:r>
              <a:rPr lang="en-US" sz="2000" dirty="0" smtClean="0"/>
              <a:t>The POC will then send the Past Performance Worksheet directly to the individuals identified in the solicitation.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Government will make a determination of relevancy </a:t>
            </a:r>
            <a:r>
              <a:rPr lang="en-US" sz="2000" dirty="0" smtClean="0"/>
              <a:t>based </a:t>
            </a:r>
            <a:r>
              <a:rPr lang="en-US" sz="2000" dirty="0"/>
              <a:t>on the </a:t>
            </a:r>
            <a:r>
              <a:rPr lang="en-US" sz="2000" u="sng" dirty="0" smtClean="0"/>
              <a:t>scope</a:t>
            </a:r>
            <a:r>
              <a:rPr lang="en-US" sz="2000" dirty="0" smtClean="0"/>
              <a:t> of the referenced services.  Size and complexity will be evaluated at the task order level. 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7D86-61B5-4179-B3E3-C7471369E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20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Streamlining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9400"/>
          </a:xfrm>
        </p:spPr>
        <p:txBody>
          <a:bodyPr>
            <a:noAutofit/>
          </a:bodyPr>
          <a:lstStyle/>
          <a:p>
            <a:r>
              <a:rPr lang="en-US" b="1" dirty="0" smtClean="0"/>
              <a:t>Pricing Proposal</a:t>
            </a:r>
          </a:p>
          <a:p>
            <a:pPr lvl="1"/>
            <a:r>
              <a:rPr lang="en-US" sz="2000" dirty="0" smtClean="0"/>
              <a:t>Offerors will be provided with a Pricing Worksheet.</a:t>
            </a:r>
          </a:p>
          <a:p>
            <a:pPr lvl="1"/>
            <a:r>
              <a:rPr lang="en-US" sz="2000" dirty="0" smtClean="0"/>
              <a:t>Offerors that do not submit a fully completed worksheet will not be considered for award.  </a:t>
            </a:r>
          </a:p>
          <a:p>
            <a:pPr lvl="1"/>
            <a:r>
              <a:rPr lang="en-US" sz="2000" dirty="0" smtClean="0"/>
              <a:t>Potential strategies includes estimated quantities for each labor category or the evaluation of sample tasks.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7D86-61B5-4179-B3E3-C7471369E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43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19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We have compiled a list of interested SDVOSBs and their POCs that we will share with everyone to encourage </a:t>
            </a:r>
            <a:r>
              <a:rPr lang="en-US" sz="2400" dirty="0"/>
              <a:t>and foster </a:t>
            </a:r>
            <a:r>
              <a:rPr lang="en-US" sz="2400" dirty="0" smtClean="0"/>
              <a:t>partnering</a:t>
            </a:r>
            <a:r>
              <a:rPr lang="en-US" sz="2400" dirty="0"/>
              <a:t>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We </a:t>
            </a:r>
            <a:r>
              <a:rPr lang="en-US" sz="2400" dirty="0"/>
              <a:t>would like your input as to how we can make this acquisition a </a:t>
            </a:r>
            <a:r>
              <a:rPr lang="en-US" sz="2400" dirty="0" smtClean="0"/>
              <a:t>success, so please </a:t>
            </a:r>
            <a:r>
              <a:rPr lang="en-US" sz="2400" dirty="0"/>
              <a:t>feel free to let us know your thoughts.</a:t>
            </a:r>
          </a:p>
          <a:p>
            <a:pPr algn="ctr"/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7D86-61B5-4179-B3E3-C7471369E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81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			</a:t>
            </a:r>
          </a:p>
          <a:p>
            <a:pPr marL="0" indent="0">
              <a:buNone/>
            </a:pPr>
            <a:endParaRPr lang="en-US" sz="2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en-US" sz="2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ctr">
              <a:buNone/>
            </a:pPr>
            <a:r>
              <a:rPr lang="en-US" sz="6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QUESTIONS?</a:t>
            </a:r>
            <a:endParaRPr lang="en-US" sz="6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7D86-61B5-4179-B3E3-C7471369E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18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2672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200" b="1" cap="al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Enterprise-Wide Strategic Sourcing vehicle providing professional support services.*</a:t>
            </a:r>
          </a:p>
          <a:p>
            <a:endParaRPr lang="en-US" sz="18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Total </a:t>
            </a:r>
            <a:r>
              <a:rPr lang="en-US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Service Disabled Veteran Owned Small Business Set-Aside </a:t>
            </a:r>
            <a:endParaRPr lang="en-US" sz="18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Target Award:  Late January 2017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Multiple Award IDIQ (</a:t>
            </a:r>
            <a:r>
              <a:rPr lang="en-US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FFP and LH type task orders)</a:t>
            </a:r>
            <a:endParaRPr lang="en-US" sz="18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NAICS Code: 541611 – Administrative Management and General Management Consulting Services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/>
              <a:t>Anticipate 6 – 8 Service Groups</a:t>
            </a:r>
            <a:endParaRPr lang="en-US" sz="18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Anticipate 10 Contractors per Service Group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Contract </a:t>
            </a:r>
            <a:r>
              <a:rPr lang="en-US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Length: 10 years (Base </a:t>
            </a:r>
            <a:r>
              <a:rPr lang="en-US" sz="1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of five years plus </a:t>
            </a:r>
            <a:r>
              <a:rPr lang="en-US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five-year option</a:t>
            </a:r>
            <a:r>
              <a:rPr lang="en-US" sz="1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$25B Ceiling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On/Off Ramping of Awardees Based on Yearly Size Re-Certification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Streamlining Techniques will be used for Proposal Preparation and Evaluation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4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en-US" sz="1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*All concepts, dates, and figures introduced here are notional and are subject to change.  </a:t>
            </a:r>
            <a:endParaRPr lang="en-US" sz="1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20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20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7D86-61B5-4179-B3E3-C7471369E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03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Timeline (Estimated)</a:t>
            </a:r>
            <a:endParaRPr lang="en-US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2514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Solicitation Release</a:t>
            </a:r>
            <a:r>
              <a:rPr lang="en-US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	Mid to Late November 2016</a:t>
            </a:r>
          </a:p>
          <a:p>
            <a:endParaRPr lang="en-US" sz="24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Proposals Due: </a:t>
            </a:r>
            <a:r>
              <a:rPr lang="en-US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	Mid December 2016</a:t>
            </a:r>
          </a:p>
          <a:p>
            <a:endParaRPr lang="en-US" sz="24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Award Date: </a:t>
            </a:r>
            <a:r>
              <a:rPr lang="en-US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	Late January 2017</a:t>
            </a:r>
            <a:endParaRPr lang="en-US" sz="2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7D86-61B5-4179-B3E3-C7471369E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79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On/Off Ramping</a:t>
            </a:r>
            <a:endParaRPr lang="en-US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Off Ramping</a:t>
            </a:r>
          </a:p>
          <a:p>
            <a:pPr lvl="1"/>
            <a:r>
              <a:rPr lang="en-US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contractor may be off ramped if it outgrows the SDVOSB size status.</a:t>
            </a:r>
          </a:p>
          <a:p>
            <a:pPr lvl="1"/>
            <a:r>
              <a:rPr lang="en-US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contractor may be off ramped if it does not propose on task orders.</a:t>
            </a:r>
          </a:p>
          <a:p>
            <a:endParaRPr lang="en-US" sz="1400" b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 Ramping</a:t>
            </a:r>
          </a:p>
          <a:p>
            <a:pPr lvl="1"/>
            <a:r>
              <a:rPr lang="en-US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Contractors may be on ramped if a determination is made that additional competition would be beneficial to the Government.  </a:t>
            </a:r>
            <a:endParaRPr lang="en-US" sz="2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7D86-61B5-4179-B3E3-C7471369E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348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Service Group </a:t>
            </a:r>
            <a:r>
              <a:rPr lang="en-US" sz="1800" b="1" dirty="0"/>
              <a:t>1 – </a:t>
            </a:r>
            <a:r>
              <a:rPr lang="en-US" sz="1800" b="1" dirty="0" smtClean="0"/>
              <a:t>Oversight</a:t>
            </a:r>
          </a:p>
          <a:p>
            <a:pPr lvl="1"/>
            <a:r>
              <a:rPr lang="en-US" sz="1400" dirty="0"/>
              <a:t>Program and Project </a:t>
            </a:r>
            <a:r>
              <a:rPr lang="en-US" sz="1400" dirty="0" smtClean="0"/>
              <a:t>Management</a:t>
            </a:r>
          </a:p>
          <a:p>
            <a:pPr lvl="1"/>
            <a:r>
              <a:rPr lang="en-US" sz="1400" dirty="0"/>
              <a:t>Strategic Planning</a:t>
            </a:r>
          </a:p>
          <a:p>
            <a:pPr lvl="1"/>
            <a:r>
              <a:rPr lang="en-US" sz="1400" dirty="0"/>
              <a:t>Performance </a:t>
            </a:r>
            <a:r>
              <a:rPr lang="en-US" sz="1400" dirty="0" smtClean="0"/>
              <a:t>Measurement</a:t>
            </a:r>
          </a:p>
          <a:p>
            <a:r>
              <a:rPr lang="en-US" sz="1800" b="1" dirty="0" smtClean="0"/>
              <a:t>Service Group </a:t>
            </a:r>
            <a:r>
              <a:rPr lang="en-US" sz="1800" b="1" dirty="0"/>
              <a:t>2 – </a:t>
            </a:r>
            <a:r>
              <a:rPr lang="en-US" sz="1800" b="1" dirty="0" smtClean="0"/>
              <a:t>Improvement</a:t>
            </a:r>
          </a:p>
          <a:p>
            <a:pPr lvl="1"/>
            <a:r>
              <a:rPr lang="en-US" sz="1400" dirty="0" smtClean="0"/>
              <a:t>Business </a:t>
            </a:r>
            <a:r>
              <a:rPr lang="en-US" sz="1400" dirty="0"/>
              <a:t>Process Reengineering, Improvement and </a:t>
            </a:r>
            <a:r>
              <a:rPr lang="en-US" sz="1400" dirty="0" smtClean="0"/>
              <a:t>Management</a:t>
            </a:r>
          </a:p>
          <a:p>
            <a:pPr lvl="1"/>
            <a:r>
              <a:rPr lang="en-US" sz="1400" dirty="0"/>
              <a:t>Change Management and Transition</a:t>
            </a:r>
          </a:p>
          <a:p>
            <a:pPr lvl="1"/>
            <a:r>
              <a:rPr lang="en-US" sz="1400" dirty="0"/>
              <a:t>Quality </a:t>
            </a:r>
            <a:r>
              <a:rPr lang="en-US" sz="1400" dirty="0" smtClean="0"/>
              <a:t>Measurement</a:t>
            </a:r>
          </a:p>
          <a:p>
            <a:pPr lvl="1"/>
            <a:r>
              <a:rPr lang="en-US" sz="1400" dirty="0"/>
              <a:t>Data </a:t>
            </a:r>
            <a:r>
              <a:rPr lang="en-US" sz="1400" dirty="0" smtClean="0"/>
              <a:t>Governance</a:t>
            </a:r>
          </a:p>
          <a:p>
            <a:r>
              <a:rPr lang="en-US" sz="1800" b="1" dirty="0" smtClean="0"/>
              <a:t>Service </a:t>
            </a:r>
            <a:r>
              <a:rPr lang="en-US" sz="1800" b="1" dirty="0"/>
              <a:t>Group 3 – Analyses</a:t>
            </a:r>
          </a:p>
          <a:p>
            <a:pPr lvl="1"/>
            <a:r>
              <a:rPr lang="en-US" sz="1400" dirty="0"/>
              <a:t>Studies/Surveys</a:t>
            </a:r>
          </a:p>
          <a:p>
            <a:pPr lvl="1"/>
            <a:r>
              <a:rPr lang="en-US" sz="1400" dirty="0"/>
              <a:t>Statistical and Actuarial Analysis</a:t>
            </a:r>
          </a:p>
          <a:p>
            <a:pPr lvl="1"/>
            <a:r>
              <a:rPr lang="en-US" sz="1400" dirty="0"/>
              <a:t>Management Analysis</a:t>
            </a:r>
          </a:p>
          <a:p>
            <a:pPr lvl="1"/>
            <a:r>
              <a:rPr lang="en-US" sz="1400" dirty="0"/>
              <a:t>Information and Records Management </a:t>
            </a:r>
          </a:p>
          <a:p>
            <a:pPr lvl="1"/>
            <a:r>
              <a:rPr lang="en-US" sz="1400" dirty="0"/>
              <a:t>Financial and Business Performance </a:t>
            </a:r>
            <a:r>
              <a:rPr lang="en-US" sz="1400" dirty="0" smtClean="0"/>
              <a:t>Auditing</a:t>
            </a:r>
          </a:p>
          <a:p>
            <a:r>
              <a:rPr lang="en-US" sz="1800" b="1" dirty="0"/>
              <a:t>Service Group 4 – Training</a:t>
            </a:r>
          </a:p>
          <a:p>
            <a:pPr lvl="1"/>
            <a:r>
              <a:rPr lang="en-US" sz="1400" dirty="0"/>
              <a:t>Training Development</a:t>
            </a:r>
          </a:p>
          <a:p>
            <a:pPr lvl="1"/>
            <a:r>
              <a:rPr lang="en-US" sz="1400" dirty="0"/>
              <a:t>Training </a:t>
            </a:r>
            <a:r>
              <a:rPr lang="en-US" sz="1400" dirty="0" smtClean="0"/>
              <a:t>Delivery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7D86-61B5-4179-B3E3-C7471369E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Anticipated Service Groups</a:t>
            </a:r>
          </a:p>
        </p:txBody>
      </p:sp>
    </p:spTree>
    <p:extLst>
      <p:ext uri="{BB962C8B-B14F-4D97-AF65-F5344CB8AC3E}">
        <p14:creationId xmlns:p14="http://schemas.microsoft.com/office/powerpoint/2010/main" val="203368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Anticipated Service Groups</a:t>
            </a:r>
            <a:endParaRPr lang="en-US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b="1" dirty="0" smtClean="0"/>
              <a:t>Service Group 5 – Outreach</a:t>
            </a:r>
          </a:p>
          <a:p>
            <a:pPr lvl="1"/>
            <a:r>
              <a:rPr lang="en-US" sz="1400" dirty="0" smtClean="0"/>
              <a:t>Advertising Services</a:t>
            </a:r>
          </a:p>
          <a:p>
            <a:pPr lvl="1"/>
            <a:r>
              <a:rPr lang="en-US" sz="1400" dirty="0" smtClean="0"/>
              <a:t>Media Buying</a:t>
            </a:r>
          </a:p>
          <a:p>
            <a:pPr lvl="1"/>
            <a:r>
              <a:rPr lang="en-US" sz="1400" dirty="0" smtClean="0"/>
              <a:t>Public Relations Services/Outreach</a:t>
            </a:r>
          </a:p>
          <a:p>
            <a:pPr lvl="1"/>
            <a:r>
              <a:rPr lang="en-US" sz="1400" dirty="0" smtClean="0"/>
              <a:t>Web Based Marketing Services</a:t>
            </a:r>
          </a:p>
          <a:p>
            <a:pPr lvl="1"/>
            <a:r>
              <a:rPr lang="en-US" sz="1400" dirty="0" smtClean="0"/>
              <a:t>Conference, Events, and Tradeshow Planning Services</a:t>
            </a:r>
          </a:p>
          <a:p>
            <a:pPr lvl="1"/>
            <a:r>
              <a:rPr lang="en-US" sz="1400" dirty="0" smtClean="0"/>
              <a:t>Promotional Materials</a:t>
            </a:r>
          </a:p>
          <a:p>
            <a:pPr lvl="1"/>
            <a:r>
              <a:rPr lang="en-US" sz="1400" dirty="0" smtClean="0"/>
              <a:t>Video/Film Production</a:t>
            </a:r>
          </a:p>
          <a:p>
            <a:pPr lvl="1"/>
            <a:r>
              <a:rPr lang="en-US" sz="1400" dirty="0" smtClean="0"/>
              <a:t>Graphics Design</a:t>
            </a:r>
          </a:p>
          <a:p>
            <a:pPr lvl="1"/>
            <a:r>
              <a:rPr lang="en-US" sz="1400" dirty="0" smtClean="0"/>
              <a:t>Media Development</a:t>
            </a:r>
          </a:p>
          <a:p>
            <a:pPr lvl="1"/>
            <a:r>
              <a:rPr lang="en-US" sz="1400" dirty="0"/>
              <a:t>Community Partnership &amp; Relationship </a:t>
            </a:r>
            <a:r>
              <a:rPr lang="en-US" sz="1400" dirty="0" smtClean="0"/>
              <a:t>Management</a:t>
            </a:r>
          </a:p>
          <a:p>
            <a:r>
              <a:rPr lang="en-US" sz="1800" b="1" dirty="0" smtClean="0"/>
              <a:t>Service </a:t>
            </a:r>
            <a:r>
              <a:rPr lang="en-US" sz="1800" b="1" dirty="0"/>
              <a:t>Group 6 – Supply Chain</a:t>
            </a:r>
          </a:p>
          <a:p>
            <a:pPr lvl="1"/>
            <a:r>
              <a:rPr lang="en-US" sz="1400" dirty="0"/>
              <a:t>Supply Chain Analysis</a:t>
            </a:r>
          </a:p>
          <a:p>
            <a:pPr lvl="1"/>
            <a:r>
              <a:rPr lang="en-US" sz="1400" dirty="0"/>
              <a:t>Supply Chain Management </a:t>
            </a:r>
          </a:p>
          <a:p>
            <a:pPr lvl="1"/>
            <a:r>
              <a:rPr lang="en-US" sz="1400" dirty="0"/>
              <a:t>Supply Chain Planning</a:t>
            </a:r>
          </a:p>
          <a:p>
            <a:pPr lvl="1"/>
            <a:r>
              <a:rPr lang="en-US" sz="1400" dirty="0"/>
              <a:t>Inventory/Asset/Vendor Management</a:t>
            </a:r>
          </a:p>
          <a:p>
            <a:pPr lvl="1"/>
            <a:r>
              <a:rPr lang="en-US" sz="1400" dirty="0"/>
              <a:t>Inventory Management and Operation</a:t>
            </a:r>
          </a:p>
          <a:p>
            <a:pPr lvl="1"/>
            <a:r>
              <a:rPr lang="en-US" sz="1400" dirty="0"/>
              <a:t>Supply Chain </a:t>
            </a:r>
            <a:r>
              <a:rPr lang="en-US" sz="1400" dirty="0" smtClean="0"/>
              <a:t>Optimization</a:t>
            </a:r>
            <a:endParaRPr lang="en-US" sz="14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lvl="1"/>
            <a:endParaRPr lang="en-US" sz="1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7D86-61B5-4179-B3E3-C7471369E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89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Anticipated Service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29000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Service Group 7 </a:t>
            </a:r>
            <a:r>
              <a:rPr lang="en-US" sz="1800" b="1" dirty="0"/>
              <a:t>– Operations, Maintenance and </a:t>
            </a:r>
            <a:r>
              <a:rPr lang="en-US" sz="1800" b="1" dirty="0" smtClean="0"/>
              <a:t>Logistics</a:t>
            </a:r>
          </a:p>
          <a:p>
            <a:pPr lvl="1"/>
            <a:r>
              <a:rPr lang="en-US" sz="1400" dirty="0"/>
              <a:t>Maintenance and Support Services</a:t>
            </a:r>
          </a:p>
          <a:p>
            <a:pPr lvl="1"/>
            <a:r>
              <a:rPr lang="en-US" sz="1400" dirty="0"/>
              <a:t>Base Operations Support </a:t>
            </a:r>
          </a:p>
          <a:p>
            <a:pPr lvl="1"/>
            <a:r>
              <a:rPr lang="en-US" sz="1400" dirty="0"/>
              <a:t>Preventative Maintenance Planning</a:t>
            </a:r>
          </a:p>
          <a:p>
            <a:pPr lvl="1"/>
            <a:r>
              <a:rPr lang="en-US" sz="1400" dirty="0"/>
              <a:t>Property Management and Maintenance</a:t>
            </a:r>
          </a:p>
          <a:p>
            <a:pPr lvl="1"/>
            <a:r>
              <a:rPr lang="en-US" sz="1400" dirty="0"/>
              <a:t>Maintenance and Repair</a:t>
            </a:r>
          </a:p>
          <a:p>
            <a:pPr lvl="1"/>
            <a:r>
              <a:rPr lang="en-US" sz="1400" dirty="0"/>
              <a:t>Integrated Facility Management and Operations Management Support</a:t>
            </a:r>
          </a:p>
          <a:p>
            <a:pPr lvl="1"/>
            <a:r>
              <a:rPr lang="en-US" sz="1400" dirty="0"/>
              <a:t>Environmental </a:t>
            </a:r>
            <a:r>
              <a:rPr lang="en-US" sz="1400" dirty="0" smtClean="0"/>
              <a:t>Services</a:t>
            </a:r>
          </a:p>
          <a:p>
            <a:r>
              <a:rPr lang="en-US" sz="1800" b="1" dirty="0" smtClean="0"/>
              <a:t>Service </a:t>
            </a:r>
            <a:r>
              <a:rPr lang="en-US" sz="1800" b="1" dirty="0"/>
              <a:t>Group 8 – Healthcare Management</a:t>
            </a:r>
          </a:p>
          <a:p>
            <a:pPr lvl="1"/>
            <a:r>
              <a:rPr lang="en-US" sz="1400" dirty="0"/>
              <a:t>Healthcare Regulation Survey and Assessment</a:t>
            </a:r>
          </a:p>
          <a:p>
            <a:pPr lvl="1"/>
            <a:r>
              <a:rPr lang="en-US" sz="1400" dirty="0"/>
              <a:t>Health Services Research</a:t>
            </a:r>
          </a:p>
          <a:p>
            <a:pPr lvl="1"/>
            <a:r>
              <a:rPr lang="en-US" sz="1400" dirty="0"/>
              <a:t>Organizational Design</a:t>
            </a:r>
          </a:p>
          <a:p>
            <a:pPr lvl="1"/>
            <a:r>
              <a:rPr lang="en-US" sz="1400" dirty="0"/>
              <a:t>Customer Centric </a:t>
            </a:r>
            <a:r>
              <a:rPr lang="en-US" sz="1400" dirty="0" smtClean="0"/>
              <a:t>Design</a:t>
            </a:r>
            <a:endParaRPr lang="en-US" sz="1600" b="1" dirty="0" smtClean="0"/>
          </a:p>
          <a:p>
            <a:pPr lvl="1"/>
            <a:endParaRPr lang="en-US" sz="1600" b="1" dirty="0"/>
          </a:p>
          <a:p>
            <a:pPr lvl="1"/>
            <a:endParaRPr lang="en-US" sz="1600" b="1" dirty="0"/>
          </a:p>
          <a:p>
            <a:pPr lvl="1"/>
            <a:endParaRPr lang="en-US" sz="16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7D86-61B5-4179-B3E3-C7471369E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75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Evaluation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VetBiz</a:t>
            </a:r>
            <a:r>
              <a:rPr lang="en-US" b="1" dirty="0" smtClean="0"/>
              <a:t> Verified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SDVOSBs that are not </a:t>
            </a:r>
            <a:r>
              <a:rPr lang="en-US" sz="2000" dirty="0"/>
              <a:t>verified </a:t>
            </a:r>
            <a:r>
              <a:rPr lang="en-US" sz="2000" dirty="0" smtClean="0"/>
              <a:t>in </a:t>
            </a:r>
            <a:r>
              <a:rPr lang="en-US" sz="2000" dirty="0" err="1" smtClean="0"/>
              <a:t>VetBiz</a:t>
            </a:r>
            <a:r>
              <a:rPr lang="en-US" sz="2000" dirty="0" smtClean="0"/>
              <a:t> </a:t>
            </a:r>
            <a:r>
              <a:rPr lang="en-US" sz="2000" u="sng" dirty="0" smtClean="0"/>
              <a:t>at time of proposal submission</a:t>
            </a:r>
            <a:r>
              <a:rPr lang="en-US" sz="2000" dirty="0" smtClean="0"/>
              <a:t> will be excluded from consideration </a:t>
            </a:r>
            <a:r>
              <a:rPr lang="en-US" sz="2000" dirty="0"/>
              <a:t>immediately </a:t>
            </a:r>
            <a:r>
              <a:rPr lang="en-US" sz="2000" dirty="0" smtClean="0"/>
              <a:t>(Per VAAR </a:t>
            </a:r>
            <a:r>
              <a:rPr lang="en-US" sz="2000" dirty="0"/>
              <a:t>819.7003 </a:t>
            </a:r>
            <a:r>
              <a:rPr lang="en-US" sz="2000" dirty="0" smtClean="0"/>
              <a:t>Eligibility)</a:t>
            </a:r>
          </a:p>
          <a:p>
            <a:pPr marL="742950" lvl="2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SDVOSBs that do not have the required NAICS code in SAM (System for Award Management) will </a:t>
            </a:r>
            <a:r>
              <a:rPr lang="en-US" sz="2000" dirty="0"/>
              <a:t>be excluded from consideration </a:t>
            </a:r>
            <a:r>
              <a:rPr lang="en-US" sz="2000" dirty="0" smtClean="0"/>
              <a:t>immediately</a:t>
            </a:r>
          </a:p>
          <a:p>
            <a:pPr marL="742950" lvl="2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SDVOSBs that do not propose on all task areas within a Service Group will be </a:t>
            </a:r>
            <a:r>
              <a:rPr lang="en-US" sz="2000" dirty="0"/>
              <a:t>excluded from consideration </a:t>
            </a:r>
            <a:r>
              <a:rPr lang="en-US" sz="2000" dirty="0" smtClean="0"/>
              <a:t>immediately.</a:t>
            </a:r>
            <a:endParaRPr lang="en-US" sz="2000" dirty="0"/>
          </a:p>
          <a:p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7D86-61B5-4179-B3E3-C7471369E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45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Evaluation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Tiered Evaluation Approach </a:t>
            </a:r>
          </a:p>
          <a:p>
            <a:pPr marL="0" indent="0">
              <a:buNone/>
            </a:pPr>
            <a:r>
              <a:rPr lang="en-US" sz="2000" dirty="0" smtClean="0"/>
              <a:t>(Note:  This will also be a mandatory evaluation factor in all subsequent task orders.)</a:t>
            </a:r>
          </a:p>
          <a:p>
            <a:pPr marL="0" indent="0"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SDVOSBs that team/subcontract with ONLY SDVOSB/VOSB contractors will be evaluated first.</a:t>
            </a:r>
          </a:p>
          <a:p>
            <a:pPr lvl="1"/>
            <a:r>
              <a:rPr lang="en-US" sz="2000" dirty="0" smtClean="0"/>
              <a:t>SDVOSBs </a:t>
            </a:r>
            <a:r>
              <a:rPr lang="en-US" sz="2000" dirty="0"/>
              <a:t>that team/subcontract </a:t>
            </a:r>
            <a:r>
              <a:rPr lang="en-US" sz="2000" dirty="0" smtClean="0"/>
              <a:t>with ONLY SDVOSB/VOSB/SB </a:t>
            </a:r>
            <a:r>
              <a:rPr lang="en-US" sz="2000" dirty="0"/>
              <a:t>contractors will be evaluated </a:t>
            </a:r>
            <a:r>
              <a:rPr lang="en-US" sz="2000" dirty="0" smtClean="0"/>
              <a:t>second.</a:t>
            </a:r>
          </a:p>
          <a:p>
            <a:pPr lvl="1"/>
            <a:r>
              <a:rPr lang="en-US" sz="2000" dirty="0" smtClean="0"/>
              <a:t>SDVOSBs that team/subcontract with SDVOSB/VOSB/SB/LB will be evaluated last.</a:t>
            </a:r>
            <a:endParaRPr lang="en-US" sz="2000" dirty="0"/>
          </a:p>
          <a:p>
            <a:pPr lvl="1"/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7D86-61B5-4179-B3E3-C7471369E9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65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</TotalTime>
  <Words>786</Words>
  <Application>Microsoft Office PowerPoint</Application>
  <PresentationFormat>On-screen Show (4:3)</PresentationFormat>
  <Paragraphs>146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1_Office Theme</vt:lpstr>
      <vt:lpstr>PowerPoint Presentation</vt:lpstr>
      <vt:lpstr>Background</vt:lpstr>
      <vt:lpstr>Timeline (Estimated)</vt:lpstr>
      <vt:lpstr>On/Off Ramping</vt:lpstr>
      <vt:lpstr>Anticipated Service Groups</vt:lpstr>
      <vt:lpstr>Anticipated Service Groups</vt:lpstr>
      <vt:lpstr>Anticipated Service Groups</vt:lpstr>
      <vt:lpstr>Evaluation Information</vt:lpstr>
      <vt:lpstr>Evaluation Information</vt:lpstr>
      <vt:lpstr>Streamlining</vt:lpstr>
      <vt:lpstr>Streamlining</vt:lpstr>
      <vt:lpstr>Streamlining</vt:lpstr>
      <vt:lpstr>Conclusion</vt:lpstr>
      <vt:lpstr>Conclusion</vt:lpstr>
    </vt:vector>
  </TitlesOfParts>
  <Company>Veteran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Mayson, Tara</dc:creator>
  <cp:lastModifiedBy>Department of Veterans Affairs</cp:lastModifiedBy>
  <cp:revision>82</cp:revision>
  <cp:lastPrinted>2016-10-24T17:20:34Z</cp:lastPrinted>
  <dcterms:created xsi:type="dcterms:W3CDTF">2016-07-26T19:20:18Z</dcterms:created>
  <dcterms:modified xsi:type="dcterms:W3CDTF">2016-11-08T15:24:35Z</dcterms:modified>
</cp:coreProperties>
</file>